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3" r:id="rId5"/>
    <p:sldId id="260" r:id="rId6"/>
    <p:sldId id="278" r:id="rId7"/>
    <p:sldId id="261" r:id="rId8"/>
    <p:sldId id="276" r:id="rId9"/>
    <p:sldId id="282" r:id="rId10"/>
    <p:sldId id="277" r:id="rId11"/>
    <p:sldId id="280" r:id="rId12"/>
    <p:sldId id="281" r:id="rId13"/>
    <p:sldId id="279" r:id="rId1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9"/>
    <p:restoredTop sz="94646"/>
  </p:normalViewPr>
  <p:slideViewPr>
    <p:cSldViewPr>
      <p:cViewPr varScale="1">
        <p:scale>
          <a:sx n="106" d="100"/>
          <a:sy n="106" d="100"/>
        </p:scale>
        <p:origin x="101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9172D-D17C-4AFA-BFE0-2CDEC713E70F}" type="datetimeFigureOut">
              <a:rPr lang="en-CA" smtClean="0"/>
              <a:t>2024-07-26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002F9-ABF9-4623-917F-4575DDCDE8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268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002F9-ABF9-4623-917F-4575DDCDE8D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12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Visby Round CF"/>
                <a:cs typeface="Visby Round C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Visby Round CF"/>
                <a:cs typeface="Visby Round C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Visby Round CF"/>
                <a:cs typeface="Visby Round C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3900" y="2268372"/>
            <a:ext cx="1083054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Visby Round CF"/>
                <a:cs typeface="Visby Round C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6594" r="608" b="1356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8CB7F9-9290-8DE9-7C55-45A624B06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76624" flipH="1" flipV="1">
            <a:off x="107141" y="-1871289"/>
            <a:ext cx="2886118" cy="478527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57200" y="2286000"/>
            <a:ext cx="7543800" cy="309059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R="5080"/>
            <a:r>
              <a:rPr lang="en-US" sz="9600" b="1" spc="-50" dirty="0">
                <a:solidFill>
                  <a:schemeClr val="bg1"/>
                </a:solidFill>
                <a:latin typeface="Visby Round CF"/>
                <a:cs typeface="Visby Round CF"/>
              </a:rPr>
              <a:t>Occupational Therapy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4EEA6-5DE9-5B1C-E2F6-39E409203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5800" y="4366424"/>
            <a:ext cx="4021061" cy="3460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F94925-5B8E-FE4F-6EB2-AA9F6F9F44E8}"/>
              </a:ext>
            </a:extLst>
          </p:cNvPr>
          <p:cNvSpPr txBox="1"/>
          <p:nvPr/>
        </p:nvSpPr>
        <p:spPr>
          <a:xfrm>
            <a:off x="457200" y="5752580"/>
            <a:ext cx="6785572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600" b="1" spc="-50" dirty="0">
                <a:solidFill>
                  <a:schemeClr val="bg1"/>
                </a:solidFill>
                <a:latin typeface="Visby Round CF"/>
                <a:cs typeface="Visby Round CF"/>
              </a:rPr>
              <a:t>at DSRF</a:t>
            </a:r>
            <a:endParaRPr lang="en-US" sz="6600" dirty="0">
              <a:solidFill>
                <a:schemeClr val="bg1"/>
              </a:solidFill>
              <a:latin typeface="Visby Round CF"/>
              <a:cs typeface="Visby Round CF"/>
            </a:endParaRPr>
          </a:p>
        </p:txBody>
      </p:sp>
    </p:spTree>
    <p:extLst>
      <p:ext uri="{BB962C8B-B14F-4D97-AF65-F5344CB8AC3E}">
        <p14:creationId xmlns:p14="http://schemas.microsoft.com/office/powerpoint/2010/main" val="80237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4A7212-AD7F-25B0-22A3-EC31E0988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5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47875" y="4090572"/>
            <a:ext cx="7553325" cy="2074927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algn="ctr">
              <a:spcBef>
                <a:spcPts val="820"/>
              </a:spcBef>
            </a:pPr>
            <a:r>
              <a:rPr lang="en-US" sz="3200" spc="-80" dirty="0">
                <a:latin typeface="Visby Round CF"/>
                <a:cs typeface="Visby Round CF"/>
              </a:rPr>
              <a:t>Clients might have more than one DSRF appointment. After occupational therapy, it will either be time for a different session or time to go home.</a:t>
            </a:r>
            <a:endParaRPr lang="en-CA" sz="3200" dirty="0">
              <a:latin typeface="Visby Round CF"/>
              <a:cs typeface="Visby Round CF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787CEB-96DB-8C74-5221-B70727212A52}"/>
              </a:ext>
            </a:extLst>
          </p:cNvPr>
          <p:cNvGrpSpPr/>
          <p:nvPr/>
        </p:nvGrpSpPr>
        <p:grpSpPr>
          <a:xfrm>
            <a:off x="2509884" y="1318758"/>
            <a:ext cx="2590801" cy="2491242"/>
            <a:chOff x="2057400" y="1219106"/>
            <a:chExt cx="2095500" cy="2181225"/>
          </a:xfrm>
        </p:grpSpPr>
        <p:pic>
          <p:nvPicPr>
            <p:cNvPr id="5128" name="Picture 8" descr="Vision symbols 1 hour 7 12 handout">
              <a:extLst>
                <a:ext uri="{FF2B5EF4-FFF2-40B4-BE49-F238E27FC236}">
                  <a16:creationId xmlns:a16="http://schemas.microsoft.com/office/drawing/2014/main" id="{4F04CB80-2A98-3113-DB74-3F1D174F3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219106"/>
              <a:ext cx="2095500" cy="218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What's in a Logo? - Down Syndrome Resource Foundation">
              <a:extLst>
                <a:ext uri="{FF2B5EF4-FFF2-40B4-BE49-F238E27FC236}">
                  <a16:creationId xmlns:a16="http://schemas.microsoft.com/office/drawing/2014/main" id="{9D6A679B-2193-5FA6-89E8-EA56256C04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548" y="2703055"/>
              <a:ext cx="839204" cy="570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F22F83-52B3-F2A9-6AA9-1ED176B0DC19}"/>
              </a:ext>
            </a:extLst>
          </p:cNvPr>
          <p:cNvGrpSpPr/>
          <p:nvPr/>
        </p:nvGrpSpPr>
        <p:grpSpPr>
          <a:xfrm>
            <a:off x="6400800" y="1318758"/>
            <a:ext cx="2590801" cy="2491242"/>
            <a:chOff x="6248400" y="1225112"/>
            <a:chExt cx="2590801" cy="2491242"/>
          </a:xfrm>
        </p:grpSpPr>
        <p:pic>
          <p:nvPicPr>
            <p:cNvPr id="5124" name="Picture 4" descr="A tutorial on the basics of Boardmaker Online. How to use">
              <a:extLst>
                <a:ext uri="{FF2B5EF4-FFF2-40B4-BE49-F238E27FC236}">
                  <a16:creationId xmlns:a16="http://schemas.microsoft.com/office/drawing/2014/main" id="{BBAB2677-0E77-7B48-4D3D-98D1334DE9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5" t="8491" r="6165" b="16038"/>
            <a:stretch/>
          </p:blipFill>
          <p:spPr bwMode="auto">
            <a:xfrm>
              <a:off x="6295176" y="1434528"/>
              <a:ext cx="2286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162AAE-A56B-A3D6-B035-0C30D29A0501}"/>
                </a:ext>
              </a:extLst>
            </p:cNvPr>
            <p:cNvSpPr txBox="1"/>
            <p:nvPr/>
          </p:nvSpPr>
          <p:spPr>
            <a:xfrm>
              <a:off x="6896100" y="3266151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home</a:t>
              </a:r>
              <a:endPara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5D669F-5DF1-47FF-F3B6-436CC8B09810}"/>
                </a:ext>
              </a:extLst>
            </p:cNvPr>
            <p:cNvSpPr/>
            <p:nvPr/>
          </p:nvSpPr>
          <p:spPr>
            <a:xfrm>
              <a:off x="6248400" y="1225112"/>
              <a:ext cx="2590801" cy="249124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05490D00-303C-BDCC-4DCD-A4E07247EECC}"/>
              </a:ext>
            </a:extLst>
          </p:cNvPr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OT</a:t>
            </a:r>
            <a:endParaRPr sz="950" dirty="0"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233249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8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85323" y="4156712"/>
            <a:ext cx="8077200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800" dirty="0">
                <a:latin typeface="Visby Round CF" panose="00000500000000000000" pitchFamily="2" charset="0"/>
              </a:rPr>
              <a:t>The Down Syndrome Resource Foundation has lots of programs and therapies.</a:t>
            </a:r>
            <a:endParaRPr sz="3800" dirty="0">
              <a:latin typeface="Visby Round CF" panose="00000500000000000000" pitchFamily="2" charset="0"/>
              <a:cs typeface="Visby Round C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OT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2" name="Picture 6" descr="Photo">
            <a:extLst>
              <a:ext uri="{FF2B5EF4-FFF2-40B4-BE49-F238E27FC236}">
                <a16:creationId xmlns:a16="http://schemas.microsoft.com/office/drawing/2014/main" id="{E729CF76-DABB-1F79-F9F8-71FF26DBB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9" r="4626"/>
          <a:stretch/>
        </p:blipFill>
        <p:spPr bwMode="auto">
          <a:xfrm>
            <a:off x="3898886" y="762000"/>
            <a:ext cx="4250075" cy="299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33CAA18-B3F8-E939-97AB-5FEA85C77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93026" y="4343400"/>
            <a:ext cx="7605948" cy="1274708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algn="ctr">
              <a:spcBef>
                <a:spcPts val="820"/>
              </a:spcBef>
            </a:pPr>
            <a:r>
              <a:rPr lang="en-US" sz="3800" spc="-80" dirty="0">
                <a:latin typeface="Visby Round CF"/>
                <a:cs typeface="Visby Round CF"/>
              </a:rPr>
              <a:t>A front desk assistant greets everyone coming into DSRF.</a:t>
            </a:r>
            <a:endParaRPr lang="en-CA" sz="3800" dirty="0">
              <a:latin typeface="Visby Round CF"/>
              <a:cs typeface="Visby Round CF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A1162F0-0B59-1D31-279E-65514F049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" name="object 9">
            <a:extLst>
              <a:ext uri="{FF2B5EF4-FFF2-40B4-BE49-F238E27FC236}">
                <a16:creationId xmlns:a16="http://schemas.microsoft.com/office/drawing/2014/main" id="{91241564-A952-391B-A367-569706781CB9}"/>
              </a:ext>
            </a:extLst>
          </p:cNvPr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OT</a:t>
            </a:r>
            <a:endParaRPr sz="950" dirty="0"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381733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2DA87-92CB-0CEA-E3EA-ECE3B7309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0" y="-7776"/>
            <a:ext cx="12192000" cy="6858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7725" y="396943"/>
            <a:ext cx="642273" cy="43677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88193BE-B7BB-C4D7-35BA-D9E3F92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182" y="4419600"/>
            <a:ext cx="7045195" cy="1873427"/>
          </a:xfrm>
        </p:spPr>
        <p:txBody>
          <a:bodyPr>
            <a:normAutofit/>
          </a:bodyPr>
          <a:lstStyle/>
          <a:p>
            <a:pPr algn="ctr"/>
            <a:r>
              <a:rPr lang="en-US" sz="3800" b="0" dirty="0">
                <a:solidFill>
                  <a:schemeClr val="tx1"/>
                </a:solidFill>
                <a:latin typeface="Visby Round CF" panose="00000500000000000000" pitchFamily="2" charset="0"/>
              </a:rPr>
              <a:t>The lobby is where people wait for their occupational therapist. </a:t>
            </a:r>
            <a:endParaRPr lang="en-CA" sz="3800" b="0" dirty="0">
              <a:solidFill>
                <a:schemeClr val="tx1"/>
              </a:solidFill>
              <a:latin typeface="Visby Round CF" panose="00000500000000000000" pitchFamily="2" charset="0"/>
            </a:endParaRPr>
          </a:p>
        </p:txBody>
      </p:sp>
      <p:sp>
        <p:nvSpPr>
          <p:cNvPr id="2" name="object 9">
            <a:extLst>
              <a:ext uri="{FF2B5EF4-FFF2-40B4-BE49-F238E27FC236}">
                <a16:creationId xmlns:a16="http://schemas.microsoft.com/office/drawing/2014/main" id="{7A20CF58-D8A0-D81A-4DCA-FF5492879959}"/>
              </a:ext>
            </a:extLst>
          </p:cNvPr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OT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C3154-367E-DB59-2D18-F557C52FDF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11" b="10916"/>
          <a:stretch/>
        </p:blipFill>
        <p:spPr>
          <a:xfrm>
            <a:off x="3575178" y="627403"/>
            <a:ext cx="5029200" cy="34924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8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99268" y="4476776"/>
            <a:ext cx="7393463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800" dirty="0">
                <a:latin typeface="Visby Round CF" panose="00000500000000000000" pitchFamily="2" charset="0"/>
              </a:rPr>
              <a:t>There are gendered washrooms and a large family washroom on the main floor.</a:t>
            </a:r>
            <a:endParaRPr sz="3800" dirty="0">
              <a:latin typeface="Visby Round CF" panose="00000500000000000000" pitchFamily="2" charset="0"/>
              <a:cs typeface="Visby Round CF"/>
            </a:endParaRPr>
          </a:p>
        </p:txBody>
      </p:sp>
      <p:sp>
        <p:nvSpPr>
          <p:cNvPr id="2" name="object 9">
            <a:extLst>
              <a:ext uri="{FF2B5EF4-FFF2-40B4-BE49-F238E27FC236}">
                <a16:creationId xmlns:a16="http://schemas.microsoft.com/office/drawing/2014/main" id="{05B5CA1F-9F41-9D04-CDEB-ED97D0A84F4B}"/>
              </a:ext>
            </a:extLst>
          </p:cNvPr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OT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7E345-7410-006B-D745-546C200BC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724002"/>
            <a:ext cx="2596288" cy="3387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68403-CDC7-C240-5E4C-F408D8133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423" y="507763"/>
            <a:ext cx="2863776" cy="381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5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361415-6A0C-739A-B2A0-662DC9BCD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7">
            <a:extLst>
              <a:ext uri="{FF2B5EF4-FFF2-40B4-BE49-F238E27FC236}">
                <a16:creationId xmlns:a16="http://schemas.microsoft.com/office/drawing/2014/main" id="{6F5DAAE1-9203-D29A-6C9C-1D664F1EE55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7725" y="396943"/>
            <a:ext cx="642273" cy="436779"/>
          </a:xfrm>
          <a:prstGeom prst="rect">
            <a:avLst/>
          </a:prstGeom>
        </p:spPr>
      </p:pic>
      <p:sp>
        <p:nvSpPr>
          <p:cNvPr id="4" name="object 9">
            <a:extLst>
              <a:ext uri="{FF2B5EF4-FFF2-40B4-BE49-F238E27FC236}">
                <a16:creationId xmlns:a16="http://schemas.microsoft.com/office/drawing/2014/main" id="{D1274141-4F45-17B4-1DE8-9E18EC0291D8}"/>
              </a:ext>
            </a:extLst>
          </p:cNvPr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OT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5" name="Picture 2" descr="47,400+ Curious Stock Illustrations, Royalty-Free Vector Graphics &amp; Clip  Art - iStock | Curious cat, Curious child, Wonder">
            <a:extLst>
              <a:ext uri="{FF2B5EF4-FFF2-40B4-BE49-F238E27FC236}">
                <a16:creationId xmlns:a16="http://schemas.microsoft.com/office/drawing/2014/main" id="{B726B326-D80B-6650-DCF9-86CEA4B20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21" y="915241"/>
            <a:ext cx="2914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et’s Communicate AAC sticker | Poster">
            <a:extLst>
              <a:ext uri="{FF2B5EF4-FFF2-40B4-BE49-F238E27FC236}">
                <a16:creationId xmlns:a16="http://schemas.microsoft.com/office/drawing/2014/main" id="{7E068E59-928D-D33F-8A21-9FCC3091A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20000"/>
          <a:stretch/>
        </p:blipFill>
        <p:spPr bwMode="auto">
          <a:xfrm>
            <a:off x="7239000" y="1555573"/>
            <a:ext cx="2258149" cy="18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merican-sign-language-clipart-14 - AllOnGeorgia">
            <a:extLst>
              <a:ext uri="{FF2B5EF4-FFF2-40B4-BE49-F238E27FC236}">
                <a16:creationId xmlns:a16="http://schemas.microsoft.com/office/drawing/2014/main" id="{6D6EF70F-914E-4D0A-D898-B6FD00261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49" y="1987808"/>
            <a:ext cx="2819400" cy="144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E34BF05-FFA3-22E5-CFDB-AB7177B194B1}"/>
              </a:ext>
            </a:extLst>
          </p:cNvPr>
          <p:cNvSpPr txBox="1">
            <a:spLocks/>
          </p:cNvSpPr>
          <p:nvPr/>
        </p:nvSpPr>
        <p:spPr>
          <a:xfrm>
            <a:off x="1857375" y="4147445"/>
            <a:ext cx="8477250" cy="18734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kern="0" dirty="0">
                <a:solidFill>
                  <a:schemeClr val="tx1"/>
                </a:solidFill>
                <a:latin typeface="Visby Round CF" panose="00000500000000000000" pitchFamily="2" charset="0"/>
              </a:rPr>
              <a:t>People who come to DSRF use all different kinds of communication. Curiosity is encouraged!</a:t>
            </a:r>
            <a:endParaRPr lang="en-CA" sz="3800" kern="0" dirty="0">
              <a:solidFill>
                <a:schemeClr val="tx1"/>
              </a:solidFill>
              <a:latin typeface="Visby Round CF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2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40CDCE-372B-8D75-78E0-DCE1A6A695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5"/>
            <a:ext cx="12192000" cy="6858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7725" y="396943"/>
            <a:ext cx="642273" cy="43677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88193BE-B7BB-C4D7-35BA-D9E3F92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950" y="4201989"/>
            <a:ext cx="7658100" cy="1873427"/>
          </a:xfrm>
        </p:spPr>
        <p:txBody>
          <a:bodyPr>
            <a:normAutofit/>
          </a:bodyPr>
          <a:lstStyle/>
          <a:p>
            <a:pPr algn="ctr"/>
            <a:r>
              <a:rPr lang="en-US" sz="3800" b="0" dirty="0">
                <a:solidFill>
                  <a:schemeClr val="tx1"/>
                </a:solidFill>
                <a:latin typeface="Visby Round CF" panose="00000500000000000000" pitchFamily="2" charset="0"/>
              </a:rPr>
              <a:t>When it’s appointment time, clients will see their occupational therapist. </a:t>
            </a:r>
            <a:endParaRPr lang="en-CA" sz="3800" b="0" dirty="0">
              <a:solidFill>
                <a:schemeClr val="tx1"/>
              </a:solidFill>
              <a:latin typeface="Visby Round CF" panose="00000500000000000000" pitchFamily="2" charset="0"/>
            </a:endParaRPr>
          </a:p>
        </p:txBody>
      </p:sp>
      <p:pic>
        <p:nvPicPr>
          <p:cNvPr id="3074" name="Picture 2" descr="Royalty-Free Vector Graphics &amp; Clip Art ...">
            <a:extLst>
              <a:ext uri="{FF2B5EF4-FFF2-40B4-BE49-F238E27FC236}">
                <a16:creationId xmlns:a16="http://schemas.microsoft.com/office/drawing/2014/main" id="{30A8B9B1-2BB1-18DD-8FC9-1AFB6D64D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15917"/>
            <a:ext cx="2514600" cy="228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ediatric Occupational Therapy in TX | Premier Pediatric">
            <a:extLst>
              <a:ext uri="{FF2B5EF4-FFF2-40B4-BE49-F238E27FC236}">
                <a16:creationId xmlns:a16="http://schemas.microsoft.com/office/drawing/2014/main" id="{37DCE048-3750-B77C-A68F-036D9C29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45" y="905493"/>
            <a:ext cx="2857498" cy="29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9">
            <a:extLst>
              <a:ext uri="{FF2B5EF4-FFF2-40B4-BE49-F238E27FC236}">
                <a16:creationId xmlns:a16="http://schemas.microsoft.com/office/drawing/2014/main" id="{18DFFEB2-D41B-270C-A8FE-119BEA06A0B2}"/>
              </a:ext>
            </a:extLst>
          </p:cNvPr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OT</a:t>
            </a:r>
            <a:endParaRPr sz="950" dirty="0"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201988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FA1717-189B-628D-78F7-6EFD1A2531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80809" y="4495800"/>
            <a:ext cx="6230381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800" dirty="0">
                <a:latin typeface="Visby Round CF" panose="00000500000000000000" pitchFamily="2" charset="0"/>
              </a:rPr>
              <a:t>Occupational therapy sessions are 45 minutes. </a:t>
            </a:r>
          </a:p>
        </p:txBody>
      </p:sp>
      <p:pic>
        <p:nvPicPr>
          <p:cNvPr id="4100" name="Picture 4" descr="Time-Timer-Large-JAC5109-front-45-min-read-DryEraseCard-kleiner-1 -  TimeTimer">
            <a:extLst>
              <a:ext uri="{FF2B5EF4-FFF2-40B4-BE49-F238E27FC236}">
                <a16:creationId xmlns:a16="http://schemas.microsoft.com/office/drawing/2014/main" id="{BC80D192-9EAC-BDF5-E6C0-F196D0969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21482" r="28000" b="13977"/>
          <a:stretch/>
        </p:blipFill>
        <p:spPr bwMode="auto">
          <a:xfrm>
            <a:off x="2743200" y="1752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9">
            <a:extLst>
              <a:ext uri="{FF2B5EF4-FFF2-40B4-BE49-F238E27FC236}">
                <a16:creationId xmlns:a16="http://schemas.microsoft.com/office/drawing/2014/main" id="{27878605-2085-CBCC-AFDC-0C2D8903CEC3}"/>
              </a:ext>
            </a:extLst>
          </p:cNvPr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OT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2052" name="Picture 4" descr="Occupational Therapy PNG Transparent Images Free Download | Vector Files |  Pngtree">
            <a:extLst>
              <a:ext uri="{FF2B5EF4-FFF2-40B4-BE49-F238E27FC236}">
                <a16:creationId xmlns:a16="http://schemas.microsoft.com/office/drawing/2014/main" id="{742721F8-69D7-1EE1-51C7-9FF90971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9207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4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AF9FFC-7BBB-D236-8BB6-12BADDDB2C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42904" y="4304494"/>
            <a:ext cx="7306191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800" dirty="0">
                <a:latin typeface="Visby Round CF" panose="00000500000000000000" pitchFamily="2" charset="0"/>
              </a:rPr>
              <a:t>Caregivers can sit in on therapy sessions, wait in the lobby, or leave and come back.</a:t>
            </a:r>
          </a:p>
        </p:txBody>
      </p:sp>
      <p:pic>
        <p:nvPicPr>
          <p:cNvPr id="6146" name="Picture 2" descr="Premium Vector | Cute cup of tea or coffee illustration Simple cup clipart  Cozy home doodle">
            <a:extLst>
              <a:ext uri="{FF2B5EF4-FFF2-40B4-BE49-F238E27FC236}">
                <a16:creationId xmlns:a16="http://schemas.microsoft.com/office/drawing/2014/main" id="{8DF24040-41FA-F587-2278-2E5B5CABE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59187"/>
            <a:ext cx="1905000" cy="253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pecial Needs Children Stock Illustrations – 530 Special Needs Children  Stock Illustrations, Vectors &amp; Clipart - Dreamstime">
            <a:extLst>
              <a:ext uri="{FF2B5EF4-FFF2-40B4-BE49-F238E27FC236}">
                <a16:creationId xmlns:a16="http://schemas.microsoft.com/office/drawing/2014/main" id="{A42B7259-6002-0B03-91C9-9AFFF418D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13489"/>
            <a:ext cx="3429002" cy="27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9">
            <a:extLst>
              <a:ext uri="{FF2B5EF4-FFF2-40B4-BE49-F238E27FC236}">
                <a16:creationId xmlns:a16="http://schemas.microsoft.com/office/drawing/2014/main" id="{95C1BE62-6C64-41B9-53EE-9CE517F5F290}"/>
              </a:ext>
            </a:extLst>
          </p:cNvPr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OT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E0BBF3-CBAE-8FCE-87D8-66CE23F0FF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11" b="10916"/>
          <a:stretch/>
        </p:blipFill>
        <p:spPr>
          <a:xfrm>
            <a:off x="7202788" y="572764"/>
            <a:ext cx="2421324" cy="168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1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6B2E9C1E78E24B929EFECD8F06EC02" ma:contentTypeVersion="17" ma:contentTypeDescription="Create a new document." ma:contentTypeScope="" ma:versionID="8303507faddd1491008d602cbb8241bd">
  <xsd:schema xmlns:xsd="http://www.w3.org/2001/XMLSchema" xmlns:xs="http://www.w3.org/2001/XMLSchema" xmlns:p="http://schemas.microsoft.com/office/2006/metadata/properties" xmlns:ns2="ff24fa4e-2e11-4d76-aca5-c3f4d22af052" xmlns:ns3="980c71a9-e799-4946-91db-8383a8c865a3" targetNamespace="http://schemas.microsoft.com/office/2006/metadata/properties" ma:root="true" ma:fieldsID="4450832274d7f3db6d3015378a9c6b5e" ns2:_="" ns3:_="">
    <xsd:import namespace="ff24fa4e-2e11-4d76-aca5-c3f4d22af052"/>
    <xsd:import namespace="980c71a9-e799-4946-91db-8383a8c865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4fa4e-2e11-4d76-aca5-c3f4d22af0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cf1668-7fa7-4488-a761-0c8b53cbb7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c71a9-e799-4946-91db-8383a8c865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ba9a62-66f1-447c-8424-0211191796df}" ma:internalName="TaxCatchAll" ma:showField="CatchAllData" ma:web="980c71a9-e799-4946-91db-8383a8c865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24fa4e-2e11-4d76-aca5-c3f4d22af052">
      <Terms xmlns="http://schemas.microsoft.com/office/infopath/2007/PartnerControls"/>
    </lcf76f155ced4ddcb4097134ff3c332f>
    <TaxCatchAll xmlns="980c71a9-e799-4946-91db-8383a8c865a3" xsi:nil="true"/>
  </documentManagement>
</p:properties>
</file>

<file path=customXml/itemProps1.xml><?xml version="1.0" encoding="utf-8"?>
<ds:datastoreItem xmlns:ds="http://schemas.openxmlformats.org/officeDocument/2006/customXml" ds:itemID="{5F104026-22DE-41AD-AF1F-1EF88C1C5A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24fa4e-2e11-4d76-aca5-c3f4d22af052"/>
    <ds:schemaRef ds:uri="980c71a9-e799-4946-91db-8383a8c865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3D6058-67A5-4374-AD61-F671A3476D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4945E6-F349-4D86-82F0-B2D366E00364}">
  <ds:schemaRefs>
    <ds:schemaRef ds:uri="http://schemas.microsoft.com/office/2006/metadata/properties"/>
    <ds:schemaRef ds:uri="http://schemas.microsoft.com/office/infopath/2007/PartnerControls"/>
    <ds:schemaRef ds:uri="ff24fa4e-2e11-4d76-aca5-c3f4d22af052"/>
    <ds:schemaRef ds:uri="980c71a9-e799-4946-91db-8383a8c865a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189</Words>
  <Application>Microsoft Office PowerPoint</Application>
  <PresentationFormat>Widescreen</PresentationFormat>
  <Paragraphs>22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Calibri</vt:lpstr>
      <vt:lpstr>Comic Sans MS</vt:lpstr>
      <vt:lpstr>Gotham-Book</vt:lpstr>
      <vt:lpstr>Visby Round CF</vt:lpstr>
      <vt:lpstr>Office Theme</vt:lpstr>
      <vt:lpstr>PowerPoint Presentation</vt:lpstr>
      <vt:lpstr>PowerPoint Presentation</vt:lpstr>
      <vt:lpstr>PowerPoint Presentation</vt:lpstr>
      <vt:lpstr>The lobby is where people wait for their occupational therapist. </vt:lpstr>
      <vt:lpstr>PowerPoint Presentation</vt:lpstr>
      <vt:lpstr>PowerPoint Presentation</vt:lpstr>
      <vt:lpstr>When it’s appointment time, clients will see their occupational therapist.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Aja Masters</dc:creator>
  <cp:lastModifiedBy>Aja Masters</cp:lastModifiedBy>
  <cp:revision>22</cp:revision>
  <dcterms:created xsi:type="dcterms:W3CDTF">2022-02-24T01:58:15Z</dcterms:created>
  <dcterms:modified xsi:type="dcterms:W3CDTF">2024-07-26T23:12:41Z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2022-02-22T00:00:00Z</vt:filetime>
  </property>
  <property fmtid="{D5CDD505-2E9C-101B-9397-08002B2CF9AE}" pid="3" name="Creator">
    <vt:lpwstr>Adobe InDesign 17.1 (Macintosh)</vt:lpwstr>
  </property>
  <property fmtid="{D5CDD505-2E9C-101B-9397-08002B2CF9AE}" pid="4" name="LastSaved">
    <vt:filetime>2022-02-24T00:00:00Z</vt:filetime>
  </property>
  <property fmtid="{D5CDD505-2E9C-101B-9397-08002B2CF9AE}" pid="5" name="ContentTypeId">
    <vt:lpwstr>0x010100A06B2E9C1E78E24B929EFECD8F06EC02</vt:lpwstr>
  </property>
  <property fmtid="{D5CDD505-2E9C-101B-9397-08002B2CF9AE}" pid="6" name="MediaServiceImageTags">
    <vt:lpwstr/>
  </property>
</Properties>
</file>