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3" r:id="rId5"/>
    <p:sldId id="260" r:id="rId6"/>
    <p:sldId id="261" r:id="rId7"/>
    <p:sldId id="278" r:id="rId8"/>
    <p:sldId id="276" r:id="rId9"/>
    <p:sldId id="277" r:id="rId10"/>
    <p:sldId id="280" r:id="rId11"/>
    <p:sldId id="279" r:id="rId12"/>
    <p:sldId id="281" r:id="rId13"/>
    <p:sldId id="282" r:id="rId14"/>
    <p:sldId id="283" r:id="rId15"/>
    <p:sldId id="284" r:id="rId16"/>
    <p:sldId id="286" r:id="rId17"/>
    <p:sldId id="287" r:id="rId18"/>
    <p:sldId id="288" r:id="rId19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09"/>
    <p:restoredTop sz="94646"/>
  </p:normalViewPr>
  <p:slideViewPr>
    <p:cSldViewPr>
      <p:cViewPr varScale="1">
        <p:scale>
          <a:sx n="106" d="100"/>
          <a:sy n="106" d="100"/>
        </p:scale>
        <p:origin x="101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2125980"/>
            <a:ext cx="10368598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Visby Round CF"/>
                <a:cs typeface="Visby Round C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Visby Round CF"/>
                <a:cs typeface="Visby Round C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chemeClr val="bg1"/>
                </a:solidFill>
                <a:latin typeface="Visby Round CF"/>
                <a:cs typeface="Visby Round C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3900" y="2268372"/>
            <a:ext cx="10830549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bg1"/>
                </a:solidFill>
                <a:latin typeface="Visby Round CF"/>
                <a:cs typeface="Visby Round C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917" y="1577340"/>
            <a:ext cx="10978515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9" t="16594" r="608" b="13561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8CB7F9-9290-8DE9-7C55-45A624B067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076624" flipH="1" flipV="1">
            <a:off x="107141" y="-1871289"/>
            <a:ext cx="2886118" cy="4785275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533400" y="3605351"/>
            <a:ext cx="4572000" cy="93384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marR="5080">
              <a:lnSpc>
                <a:spcPts val="4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3800" b="1" spc="-50" dirty="0">
                <a:solidFill>
                  <a:schemeClr val="bg1"/>
                </a:solidFill>
                <a:latin typeface="Visby Round CF"/>
                <a:cs typeface="Visby Round CF"/>
              </a:rPr>
              <a:t>RAC+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D4EEA6-5DE9-5B1C-E2F6-39E4092032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05800" y="4366424"/>
            <a:ext cx="4021061" cy="34601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F94925-5B8E-FE4F-6EB2-AA9F6F9F44E8}"/>
              </a:ext>
            </a:extLst>
          </p:cNvPr>
          <p:cNvSpPr txBox="1"/>
          <p:nvPr/>
        </p:nvSpPr>
        <p:spPr>
          <a:xfrm>
            <a:off x="533400" y="4552786"/>
            <a:ext cx="6785572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ts val="4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7200" b="1" spc="-50" dirty="0">
                <a:solidFill>
                  <a:schemeClr val="bg1"/>
                </a:solidFill>
                <a:latin typeface="Visby Round CF"/>
                <a:cs typeface="Visby Round CF"/>
              </a:rPr>
              <a:t>at DSRF</a:t>
            </a:r>
            <a:endParaRPr lang="en-US" sz="7200" dirty="0">
              <a:solidFill>
                <a:schemeClr val="bg1"/>
              </a:solidFill>
              <a:latin typeface="Visby Round CF"/>
              <a:cs typeface="Visby Round CF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DC775D-599D-4D3F-435C-44372CC4C9CB}"/>
              </a:ext>
            </a:extLst>
          </p:cNvPr>
          <p:cNvSpPr txBox="1"/>
          <p:nvPr/>
        </p:nvSpPr>
        <p:spPr>
          <a:xfrm>
            <a:off x="533400" y="5998135"/>
            <a:ext cx="6785572" cy="631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ts val="48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spc="-50" dirty="0">
                <a:solidFill>
                  <a:schemeClr val="bg1"/>
                </a:solidFill>
                <a:latin typeface="Visby Round CF"/>
                <a:cs typeface="Visby Round CF"/>
              </a:rPr>
              <a:t>Reading and Communication Plus</a:t>
            </a:r>
            <a:endParaRPr lang="en-US" sz="2800" dirty="0">
              <a:solidFill>
                <a:schemeClr val="bg1"/>
              </a:solidFill>
              <a:latin typeface="Visby Round CF"/>
              <a:cs typeface="Visby Round CF"/>
            </a:endParaRPr>
          </a:p>
        </p:txBody>
      </p:sp>
    </p:spTree>
    <p:extLst>
      <p:ext uri="{BB962C8B-B14F-4D97-AF65-F5344CB8AC3E}">
        <p14:creationId xmlns:p14="http://schemas.microsoft.com/office/powerpoint/2010/main" val="802375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219324" y="4420951"/>
            <a:ext cx="7753350" cy="1274708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 algn="ctr">
              <a:spcBef>
                <a:spcPts val="820"/>
              </a:spcBef>
            </a:pPr>
            <a:r>
              <a:rPr lang="en-US" sz="3800" spc="-80" dirty="0">
                <a:latin typeface="Visby Round CF"/>
                <a:cs typeface="Visby Round CF"/>
              </a:rPr>
              <a:t>Students will tell a teacher before they leave the classroom.</a:t>
            </a:r>
            <a:endParaRPr lang="en-CA" sz="3800" dirty="0">
              <a:latin typeface="Visby Round CF"/>
              <a:cs typeface="Visby Round C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7100" y="6392970"/>
            <a:ext cx="3719195" cy="147476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50" spc="-5" dirty="0">
                <a:solidFill>
                  <a:srgbClr val="58595B"/>
                </a:solidFill>
                <a:latin typeface="Gotham-Book"/>
                <a:cs typeface="Gotham-Book"/>
              </a:rPr>
              <a:t>Down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Syndrome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Resource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Foundation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|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lang="en-US" sz="950" spc="-5" dirty="0">
                <a:solidFill>
                  <a:srgbClr val="58595B"/>
                </a:solidFill>
                <a:latin typeface="Gotham-Book"/>
                <a:cs typeface="Gotham-Book"/>
              </a:rPr>
              <a:t>RAC at DSRF</a:t>
            </a:r>
            <a:endParaRPr sz="950" dirty="0">
              <a:latin typeface="Gotham-Book"/>
              <a:cs typeface="Gotham-Book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E2E085-6C53-3E86-7F1C-C9541CBCB2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942" y="904386"/>
            <a:ext cx="4752115" cy="351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844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EAB9980-FB92-6E04-DA82-2C3542157C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72" y="0"/>
            <a:ext cx="12192000" cy="6858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466975" y="4495800"/>
            <a:ext cx="7562850" cy="1274708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 algn="ctr">
              <a:spcBef>
                <a:spcPts val="820"/>
              </a:spcBef>
            </a:pPr>
            <a:r>
              <a:rPr lang="en-US" sz="3800" spc="-80" dirty="0">
                <a:latin typeface="Visby Round CF"/>
                <a:cs typeface="Visby Round CF"/>
              </a:rPr>
              <a:t>Students use the bathrooms upstairs by the classroom.</a:t>
            </a:r>
            <a:endParaRPr lang="en-CA" sz="3800" dirty="0">
              <a:latin typeface="Visby Round CF"/>
              <a:cs typeface="Visby Round C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7100" y="6392970"/>
            <a:ext cx="3719195" cy="147476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50" spc="-5" dirty="0">
                <a:solidFill>
                  <a:srgbClr val="58595B"/>
                </a:solidFill>
                <a:latin typeface="Gotham-Book"/>
                <a:cs typeface="Gotham-Book"/>
              </a:rPr>
              <a:t>Down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Syndrome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Resource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Foundation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|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lang="en-US" sz="950" spc="-5" dirty="0">
                <a:solidFill>
                  <a:srgbClr val="58595B"/>
                </a:solidFill>
                <a:latin typeface="Gotham-Book"/>
                <a:cs typeface="Gotham-Book"/>
              </a:rPr>
              <a:t>RAC at DSRF</a:t>
            </a:r>
            <a:endParaRPr sz="950" dirty="0">
              <a:latin typeface="Gotham-Book"/>
              <a:cs typeface="Gotham-Book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D7FAAE-F71F-9AF6-627B-2ABF3F8134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04" b="18825"/>
          <a:stretch/>
        </p:blipFill>
        <p:spPr>
          <a:xfrm>
            <a:off x="3886200" y="740184"/>
            <a:ext cx="4724400" cy="343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28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37725" y="396943"/>
            <a:ext cx="642273" cy="43677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27100" y="6392970"/>
            <a:ext cx="3719195" cy="147476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50" spc="-5" dirty="0">
                <a:solidFill>
                  <a:srgbClr val="58595B"/>
                </a:solidFill>
                <a:latin typeface="Gotham-Book"/>
                <a:cs typeface="Gotham-Book"/>
              </a:rPr>
              <a:t>Down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Syndrome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Resource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Foundation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|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lang="en-US" sz="950" spc="-5" dirty="0">
                <a:solidFill>
                  <a:srgbClr val="58595B"/>
                </a:solidFill>
                <a:latin typeface="Gotham-Book"/>
                <a:cs typeface="Gotham-Book"/>
              </a:rPr>
              <a:t>RAC at DSRF</a:t>
            </a:r>
            <a:endParaRPr sz="950" dirty="0">
              <a:latin typeface="Gotham-Book"/>
              <a:cs typeface="Gotham-Book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88193BE-B7BB-C4D7-35BA-D9E3F92F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375" y="4147445"/>
            <a:ext cx="8477250" cy="1873427"/>
          </a:xfrm>
        </p:spPr>
        <p:txBody>
          <a:bodyPr>
            <a:normAutofit/>
          </a:bodyPr>
          <a:lstStyle/>
          <a:p>
            <a:pPr algn="ctr"/>
            <a:r>
              <a:rPr lang="en-US" sz="3800" b="0" dirty="0">
                <a:solidFill>
                  <a:schemeClr val="tx1"/>
                </a:solidFill>
                <a:latin typeface="Visby Round CF" panose="00000500000000000000" pitchFamily="2" charset="0"/>
              </a:rPr>
              <a:t>Students use all different kinds of communication. Being kind and curious is important in RAC.</a:t>
            </a:r>
            <a:endParaRPr lang="en-CA" sz="3800" b="0" dirty="0">
              <a:solidFill>
                <a:schemeClr val="tx1"/>
              </a:solidFill>
              <a:latin typeface="Visby Round CF" panose="00000500000000000000" pitchFamily="2" charset="0"/>
            </a:endParaRPr>
          </a:p>
        </p:txBody>
      </p:sp>
      <p:pic>
        <p:nvPicPr>
          <p:cNvPr id="5122" name="Picture 2" descr="47,400+ Curious Stock Illustrations, Royalty-Free Vector Graphics &amp; Clip  Art - iStock | Curious cat, Curious child, Wonder">
            <a:extLst>
              <a:ext uri="{FF2B5EF4-FFF2-40B4-BE49-F238E27FC236}">
                <a16:creationId xmlns:a16="http://schemas.microsoft.com/office/drawing/2014/main" id="{E9A09472-BED2-5C2C-B010-67C566C3D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516" y="1033258"/>
            <a:ext cx="291465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et’s Communicate AAC sticker | Poster">
            <a:extLst>
              <a:ext uri="{FF2B5EF4-FFF2-40B4-BE49-F238E27FC236}">
                <a16:creationId xmlns:a16="http://schemas.microsoft.com/office/drawing/2014/main" id="{506B797A-3D0A-8ED4-B047-3A9D5AFE4D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b="20000"/>
          <a:stretch/>
        </p:blipFill>
        <p:spPr bwMode="auto">
          <a:xfrm>
            <a:off x="7239000" y="1555573"/>
            <a:ext cx="2258149" cy="1873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american-sign-language-clipart-14 - AllOnGeorgia">
            <a:extLst>
              <a:ext uri="{FF2B5EF4-FFF2-40B4-BE49-F238E27FC236}">
                <a16:creationId xmlns:a16="http://schemas.microsoft.com/office/drawing/2014/main" id="{5B23C737-4BA7-A56D-7231-0016F92CF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49" y="1987808"/>
            <a:ext cx="2819400" cy="144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512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7A4F56-D187-BA82-C120-189EDECDA3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466975" y="4393958"/>
            <a:ext cx="7562850" cy="1274708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 algn="ctr">
              <a:spcBef>
                <a:spcPts val="820"/>
              </a:spcBef>
            </a:pPr>
            <a:r>
              <a:rPr lang="en-US" sz="3800" spc="-80" dirty="0">
                <a:latin typeface="Visby Round CF"/>
                <a:cs typeface="Visby Round CF"/>
              </a:rPr>
              <a:t>Students can ask for consent before touching peers in class.</a:t>
            </a:r>
            <a:endParaRPr lang="en-CA" sz="3800" dirty="0">
              <a:latin typeface="Visby Round CF"/>
              <a:cs typeface="Visby Round C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7100" y="6392970"/>
            <a:ext cx="3719195" cy="147476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50" spc="-5" dirty="0">
                <a:solidFill>
                  <a:srgbClr val="58595B"/>
                </a:solidFill>
                <a:latin typeface="Gotham-Book"/>
                <a:cs typeface="Gotham-Book"/>
              </a:rPr>
              <a:t>Down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Syndrome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Resource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Foundation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|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lang="en-US" sz="950" spc="-5" dirty="0">
                <a:solidFill>
                  <a:srgbClr val="58595B"/>
                </a:solidFill>
                <a:latin typeface="Gotham-Book"/>
                <a:cs typeface="Gotham-Book"/>
              </a:rPr>
              <a:t>RAC at DSRF</a:t>
            </a:r>
            <a:endParaRPr sz="950" dirty="0">
              <a:latin typeface="Gotham-Book"/>
              <a:cs typeface="Gotham-Book"/>
            </a:endParaRPr>
          </a:p>
        </p:txBody>
      </p:sp>
      <p:pic>
        <p:nvPicPr>
          <p:cNvPr id="3" name="Picture 2" descr="Hugging in the workplace? Not everyone is comfortable with it | HR Source  Staffing">
            <a:extLst>
              <a:ext uri="{FF2B5EF4-FFF2-40B4-BE49-F238E27FC236}">
                <a16:creationId xmlns:a16="http://schemas.microsoft.com/office/drawing/2014/main" id="{230290D3-368A-1A1B-6558-8DAD6630C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447799"/>
            <a:ext cx="2717012" cy="222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725AA3-0B6C-7561-EADD-AB44E70E1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373" y="1447799"/>
            <a:ext cx="4760615" cy="222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40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914FE6-3C2F-480F-4ACE-019587378C0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37725" y="396943"/>
            <a:ext cx="642273" cy="43677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27100" y="6392970"/>
            <a:ext cx="3719195" cy="147476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50" spc="-5" dirty="0">
                <a:solidFill>
                  <a:srgbClr val="58595B"/>
                </a:solidFill>
                <a:latin typeface="Gotham-Book"/>
                <a:cs typeface="Gotham-Book"/>
              </a:rPr>
              <a:t>Down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Syndrome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Resource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Foundation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|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lang="en-US" sz="950" spc="-5" dirty="0">
                <a:solidFill>
                  <a:srgbClr val="58595B"/>
                </a:solidFill>
                <a:latin typeface="Gotham-Book"/>
                <a:cs typeface="Gotham-Book"/>
              </a:rPr>
              <a:t>RAC at DSRF</a:t>
            </a:r>
            <a:endParaRPr sz="950" dirty="0">
              <a:latin typeface="Gotham-Book"/>
              <a:cs typeface="Gotham-Book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88193BE-B7BB-C4D7-35BA-D9E3F92F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787" y="4194382"/>
            <a:ext cx="7972425" cy="1873427"/>
          </a:xfrm>
        </p:spPr>
        <p:txBody>
          <a:bodyPr>
            <a:normAutofit/>
          </a:bodyPr>
          <a:lstStyle/>
          <a:p>
            <a:pPr algn="ctr"/>
            <a:r>
              <a:rPr lang="en-US" sz="3800" b="0" dirty="0">
                <a:solidFill>
                  <a:schemeClr val="tx1"/>
                </a:solidFill>
                <a:latin typeface="Visby Round CF" panose="00000500000000000000" pitchFamily="2" charset="0"/>
              </a:rPr>
              <a:t>RAC class is over at 3 pm. </a:t>
            </a:r>
            <a:br>
              <a:rPr lang="en-US" sz="3800" b="0" dirty="0">
                <a:solidFill>
                  <a:schemeClr val="tx1"/>
                </a:solidFill>
                <a:latin typeface="Visby Round CF" panose="00000500000000000000" pitchFamily="2" charset="0"/>
              </a:rPr>
            </a:br>
            <a:r>
              <a:rPr lang="en-US" sz="3800" b="0" dirty="0">
                <a:solidFill>
                  <a:schemeClr val="tx1"/>
                </a:solidFill>
                <a:latin typeface="Visby Round CF" panose="00000500000000000000" pitchFamily="2" charset="0"/>
              </a:rPr>
              <a:t>Students' clean-up and head home.</a:t>
            </a:r>
            <a:endParaRPr lang="en-CA" sz="3800" b="0" dirty="0">
              <a:solidFill>
                <a:schemeClr val="tx1"/>
              </a:solidFill>
              <a:latin typeface="Visby Round CF" panose="00000500000000000000" pitchFamily="2" charset="0"/>
            </a:endParaRPr>
          </a:p>
        </p:txBody>
      </p:sp>
      <p:pic>
        <p:nvPicPr>
          <p:cNvPr id="6146" name="Picture 2" descr="The measure of the angle at 3 PM on a clock is equal to">
            <a:extLst>
              <a:ext uri="{FF2B5EF4-FFF2-40B4-BE49-F238E27FC236}">
                <a16:creationId xmlns:a16="http://schemas.microsoft.com/office/drawing/2014/main" id="{01173F19-02AC-3665-3612-0AB4E12BB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301" y="1149765"/>
            <a:ext cx="2247573" cy="225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ome Clipart PNG, Vector, PSD, and Clipart With Transparent Background for  Free Download | Pngtree">
            <a:extLst>
              <a:ext uri="{FF2B5EF4-FFF2-40B4-BE49-F238E27FC236}">
                <a16:creationId xmlns:a16="http://schemas.microsoft.com/office/drawing/2014/main" id="{E3BE5296-79C3-8038-FC99-210B8EDD9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777" y="562478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870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EE8E16-39B3-0B78-5513-78604DFBCA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295524" y="4454060"/>
            <a:ext cx="7600950" cy="1274708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 algn="ctr">
              <a:spcBef>
                <a:spcPts val="820"/>
              </a:spcBef>
            </a:pPr>
            <a:r>
              <a:rPr lang="en-US" sz="3800" spc="-80" dirty="0">
                <a:latin typeface="Visby Round CF"/>
                <a:cs typeface="Visby Round CF"/>
              </a:rPr>
              <a:t>RAC is a lot of fun! Making new friends in class is exciting. </a:t>
            </a:r>
            <a:endParaRPr lang="en-CA" sz="3800" dirty="0">
              <a:latin typeface="Visby Round CF"/>
              <a:cs typeface="Visby Round C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7100" y="6392970"/>
            <a:ext cx="3719195" cy="147476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50" spc="-5" dirty="0">
                <a:solidFill>
                  <a:srgbClr val="58595B"/>
                </a:solidFill>
                <a:latin typeface="Gotham-Book"/>
                <a:cs typeface="Gotham-Book"/>
              </a:rPr>
              <a:t>Down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Syndrome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Resource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Foundation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|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lang="en-US" sz="950" spc="-5" dirty="0">
                <a:solidFill>
                  <a:srgbClr val="58595B"/>
                </a:solidFill>
                <a:latin typeface="Gotham-Book"/>
                <a:cs typeface="Gotham-Book"/>
              </a:rPr>
              <a:t>RAC at DSRF</a:t>
            </a:r>
            <a:endParaRPr sz="950" dirty="0">
              <a:latin typeface="Gotham-Book"/>
              <a:cs typeface="Gotham-Book"/>
            </a:endParaRPr>
          </a:p>
        </p:txBody>
      </p:sp>
      <p:pic>
        <p:nvPicPr>
          <p:cNvPr id="7170" name="Picture 2" descr="Friendship Friends, Public Relations, Social Group, Human,, 44% OFF">
            <a:extLst>
              <a:ext uri="{FF2B5EF4-FFF2-40B4-BE49-F238E27FC236}">
                <a16:creationId xmlns:a16="http://schemas.microsoft.com/office/drawing/2014/main" id="{93AF1F3D-37C9-5A04-5A93-EC2C1B4979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3" t="10745" r="7803" b="8816"/>
          <a:stretch/>
        </p:blipFill>
        <p:spPr bwMode="auto">
          <a:xfrm>
            <a:off x="4414345" y="1036530"/>
            <a:ext cx="3363309" cy="301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131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8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3400" y="4390830"/>
            <a:ext cx="10981049" cy="118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800" dirty="0">
                <a:latin typeface="Visby Round CF" panose="00000500000000000000" pitchFamily="2" charset="0"/>
              </a:rPr>
              <a:t>RAC is at DSRF. </a:t>
            </a:r>
            <a:br>
              <a:rPr lang="en-US" sz="3800" dirty="0">
                <a:latin typeface="Visby Round CF" panose="00000500000000000000" pitchFamily="2" charset="0"/>
              </a:rPr>
            </a:br>
            <a:r>
              <a:rPr lang="en-US" sz="3800" dirty="0">
                <a:latin typeface="Visby Round CF" panose="00000500000000000000" pitchFamily="2" charset="0"/>
              </a:rPr>
              <a:t>It is in the classroom upstairs.</a:t>
            </a:r>
            <a:endParaRPr sz="3800" dirty="0">
              <a:latin typeface="Visby Round CF" panose="00000500000000000000" pitchFamily="2" charset="0"/>
              <a:cs typeface="Visby Round C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7100" y="6392970"/>
            <a:ext cx="3719195" cy="147476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50" spc="-5" dirty="0">
                <a:solidFill>
                  <a:srgbClr val="58595B"/>
                </a:solidFill>
                <a:latin typeface="Gotham-Book"/>
                <a:cs typeface="Gotham-Book"/>
              </a:rPr>
              <a:t>Down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Syndrome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Resource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Foundation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|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lang="en-US" sz="950" spc="-5" dirty="0">
                <a:solidFill>
                  <a:srgbClr val="58595B"/>
                </a:solidFill>
                <a:latin typeface="Gotham-Book"/>
                <a:cs typeface="Gotham-Book"/>
              </a:rPr>
              <a:t>RAC at DSRF</a:t>
            </a:r>
            <a:endParaRPr sz="950" dirty="0">
              <a:latin typeface="Gotham-Book"/>
              <a:cs typeface="Gotham-Book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E6614A-164B-FEC8-2E6D-2FCE8FDD44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990600"/>
            <a:ext cx="3962400" cy="27692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3BDDA6-EEEC-73A2-FDFF-9B4D5638D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225" y="1119083"/>
            <a:ext cx="4403559" cy="24519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37725" y="396943"/>
            <a:ext cx="642273" cy="43677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27100" y="6392970"/>
            <a:ext cx="3719195" cy="147476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50" spc="-5" dirty="0">
                <a:solidFill>
                  <a:srgbClr val="58595B"/>
                </a:solidFill>
                <a:latin typeface="Gotham-Book"/>
                <a:cs typeface="Gotham-Book"/>
              </a:rPr>
              <a:t>Down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Syndrome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Resource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Foundation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|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lang="en-US" sz="950" spc="-5" dirty="0">
                <a:solidFill>
                  <a:srgbClr val="58595B"/>
                </a:solidFill>
                <a:latin typeface="Gotham-Book"/>
                <a:cs typeface="Gotham-Book"/>
              </a:rPr>
              <a:t>RAC at DSRF</a:t>
            </a:r>
            <a:endParaRPr sz="950" dirty="0">
              <a:latin typeface="Gotham-Book"/>
              <a:cs typeface="Gotham-Book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88193BE-B7BB-C4D7-35BA-D9E3F92F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450" y="4175831"/>
            <a:ext cx="8039100" cy="1873427"/>
          </a:xfrm>
        </p:spPr>
        <p:txBody>
          <a:bodyPr>
            <a:normAutofit/>
          </a:bodyPr>
          <a:lstStyle/>
          <a:p>
            <a:pPr algn="ctr"/>
            <a:r>
              <a:rPr lang="en-US" sz="3800" b="0" dirty="0">
                <a:solidFill>
                  <a:schemeClr val="tx1"/>
                </a:solidFill>
                <a:latin typeface="Visby Round CF" panose="00000500000000000000" pitchFamily="2" charset="0"/>
              </a:rPr>
              <a:t>RAC is on Mondays and Wednesdays from 9 am – 3 pm. </a:t>
            </a:r>
            <a:endParaRPr lang="en-CA" sz="3800" b="0" dirty="0">
              <a:solidFill>
                <a:schemeClr val="tx1"/>
              </a:solidFill>
              <a:latin typeface="Visby Round CF" panose="000005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6644706-8AA1-BF1A-A83C-2337957985A2}"/>
              </a:ext>
            </a:extLst>
          </p:cNvPr>
          <p:cNvGrpSpPr/>
          <p:nvPr/>
        </p:nvGrpSpPr>
        <p:grpSpPr>
          <a:xfrm>
            <a:off x="3114675" y="903110"/>
            <a:ext cx="5962650" cy="2981325"/>
            <a:chOff x="3276600" y="914400"/>
            <a:chExt cx="5962650" cy="2981325"/>
          </a:xfrm>
        </p:grpSpPr>
        <p:pic>
          <p:nvPicPr>
            <p:cNvPr id="1026" name="Picture 2" descr="Premium Vector | Icons with calendar days week. Days week monday, tuesday,  wednesday, thursday, friday, saturday.">
              <a:extLst>
                <a:ext uri="{FF2B5EF4-FFF2-40B4-BE49-F238E27FC236}">
                  <a16:creationId xmlns:a16="http://schemas.microsoft.com/office/drawing/2014/main" id="{ABEA2CE7-4D26-4B82-FF74-F41A24E4AD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600" y="914400"/>
              <a:ext cx="5962650" cy="2981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DBB8159-387B-5B44-E448-BDB669F1956F}"/>
                </a:ext>
              </a:extLst>
            </p:cNvPr>
            <p:cNvSpPr/>
            <p:nvPr/>
          </p:nvSpPr>
          <p:spPr>
            <a:xfrm>
              <a:off x="3429000" y="1981200"/>
              <a:ext cx="914400" cy="914400"/>
            </a:xfrm>
            <a:prstGeom prst="ellips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13C5555-CA27-A415-2DAD-D15A6299B955}"/>
                </a:ext>
              </a:extLst>
            </p:cNvPr>
            <p:cNvSpPr/>
            <p:nvPr/>
          </p:nvSpPr>
          <p:spPr>
            <a:xfrm>
              <a:off x="5029200" y="1983463"/>
              <a:ext cx="914400" cy="914400"/>
            </a:xfrm>
            <a:prstGeom prst="ellipse">
              <a:avLst/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614252" y="4543904"/>
            <a:ext cx="8115300" cy="1274708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 algn="ctr">
              <a:spcBef>
                <a:spcPts val="820"/>
              </a:spcBef>
            </a:pPr>
            <a:r>
              <a:rPr lang="en-US" sz="3800" spc="-80" dirty="0">
                <a:latin typeface="Visby Round CF"/>
                <a:cs typeface="Visby Round CF"/>
              </a:rPr>
              <a:t>In RAC, students will read, write, do math, and go on class outings. </a:t>
            </a:r>
            <a:endParaRPr lang="en-CA" sz="3800" dirty="0">
              <a:latin typeface="Visby Round CF"/>
              <a:cs typeface="Visby Round C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7100" y="6392970"/>
            <a:ext cx="3719195" cy="147476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50" spc="-5" dirty="0">
                <a:solidFill>
                  <a:srgbClr val="58595B"/>
                </a:solidFill>
                <a:latin typeface="Gotham-Book"/>
                <a:cs typeface="Gotham-Book"/>
              </a:rPr>
              <a:t>Down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Syndrome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Resource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Foundation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|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lang="en-US" sz="950" spc="-5" dirty="0">
                <a:solidFill>
                  <a:srgbClr val="58595B"/>
                </a:solidFill>
                <a:latin typeface="Gotham-Book"/>
                <a:cs typeface="Gotham-Book"/>
              </a:rPr>
              <a:t>RAC at DSRF</a:t>
            </a:r>
            <a:endParaRPr sz="950" dirty="0">
              <a:latin typeface="Gotham-Book"/>
              <a:cs typeface="Gotham-Book"/>
            </a:endParaRPr>
          </a:p>
        </p:txBody>
      </p:sp>
      <p:pic>
        <p:nvPicPr>
          <p:cNvPr id="2" name="Picture 2" descr="Owl Reading A Book On Tree Branch Stock Illustration - Download Image Now -  Owl, Reading, Clip Art - iStock">
            <a:extLst>
              <a:ext uri="{FF2B5EF4-FFF2-40B4-BE49-F238E27FC236}">
                <a16:creationId xmlns:a16="http://schemas.microsoft.com/office/drawing/2014/main" id="{0C4CA844-E7FD-1B2A-2CB4-F7F33E3A8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066" y="953859"/>
            <a:ext cx="2478618" cy="217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ath-book-clipart-pi577RkiB - Bloemfontein Courant">
            <a:extLst>
              <a:ext uri="{FF2B5EF4-FFF2-40B4-BE49-F238E27FC236}">
                <a16:creationId xmlns:a16="http://schemas.microsoft.com/office/drawing/2014/main" id="{566F5949-BA4C-3091-62E0-DC3EBF6E3D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4"/>
          <a:stretch/>
        </p:blipFill>
        <p:spPr bwMode="auto">
          <a:xfrm>
            <a:off x="4564029" y="2325700"/>
            <a:ext cx="2215747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14AF3D-423D-A005-CF92-AD8E2007ED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476348"/>
            <a:ext cx="1650337" cy="1650337"/>
          </a:xfrm>
          <a:prstGeom prst="rect">
            <a:avLst/>
          </a:prstGeom>
        </p:spPr>
      </p:pic>
      <p:pic>
        <p:nvPicPr>
          <p:cNvPr id="7" name="Picture 6" descr="Thirty Years and Counting: Vancouver's Driverless Transit Revolution |  Thales Group">
            <a:extLst>
              <a:ext uri="{FF2B5EF4-FFF2-40B4-BE49-F238E27FC236}">
                <a16:creationId xmlns:a16="http://schemas.microsoft.com/office/drawing/2014/main" id="{EA87EAF1-1C53-F225-15F8-6E7EB410C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92" y="2446789"/>
            <a:ext cx="2813769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338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68"/>
            <a:ext cx="12192000" cy="68580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05475" y="4719762"/>
            <a:ext cx="10981049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800" dirty="0">
                <a:latin typeface="Visby Round CF" panose="00000500000000000000" pitchFamily="2" charset="0"/>
              </a:rPr>
              <a:t>Jeni and Ana are RAC teachers.</a:t>
            </a:r>
            <a:endParaRPr sz="3800" dirty="0">
              <a:latin typeface="Visby Round CF" panose="00000500000000000000" pitchFamily="2" charset="0"/>
              <a:cs typeface="Visby Round C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7100" y="6392970"/>
            <a:ext cx="3719195" cy="147476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50" spc="-5" dirty="0">
                <a:solidFill>
                  <a:srgbClr val="58595B"/>
                </a:solidFill>
                <a:latin typeface="Gotham-Book"/>
                <a:cs typeface="Gotham-Book"/>
              </a:rPr>
              <a:t>Down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Syndrome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Resource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Foundation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|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lang="en-US" sz="950" spc="-5" dirty="0">
                <a:solidFill>
                  <a:srgbClr val="58595B"/>
                </a:solidFill>
                <a:latin typeface="Gotham-Book"/>
                <a:cs typeface="Gotham-Book"/>
              </a:rPr>
              <a:t>RAC at DSRF</a:t>
            </a:r>
            <a:endParaRPr sz="950" dirty="0">
              <a:latin typeface="Gotham-Book"/>
              <a:cs typeface="Gotham-Book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65C756-ECDD-499E-693D-48F9138B2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969224"/>
            <a:ext cx="2434543" cy="30941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5D9933-306F-7BD9-E282-449A7AE88E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9459" y="969224"/>
            <a:ext cx="2541648" cy="309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252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37725" y="396943"/>
            <a:ext cx="642273" cy="43677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27100" y="6392970"/>
            <a:ext cx="3719195" cy="147476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50" spc="-5" dirty="0">
                <a:solidFill>
                  <a:srgbClr val="58595B"/>
                </a:solidFill>
                <a:latin typeface="Gotham-Book"/>
                <a:cs typeface="Gotham-Book"/>
              </a:rPr>
              <a:t>Down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Syndrome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Resource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Foundation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|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lang="en-US" sz="950" spc="-5" dirty="0">
                <a:solidFill>
                  <a:srgbClr val="58595B"/>
                </a:solidFill>
                <a:latin typeface="Gotham-Book"/>
                <a:cs typeface="Gotham-Book"/>
              </a:rPr>
              <a:t>RAC at DSRF</a:t>
            </a:r>
            <a:endParaRPr sz="950" dirty="0">
              <a:latin typeface="Gotham-Book"/>
              <a:cs typeface="Gotham-Book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88193BE-B7BB-C4D7-35BA-D9E3F92F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700" y="4519543"/>
            <a:ext cx="9372600" cy="1873427"/>
          </a:xfrm>
        </p:spPr>
        <p:txBody>
          <a:bodyPr>
            <a:normAutofit/>
          </a:bodyPr>
          <a:lstStyle/>
          <a:p>
            <a:pPr algn="ctr"/>
            <a:r>
              <a:rPr lang="en-US" sz="3800" b="0" dirty="0">
                <a:solidFill>
                  <a:schemeClr val="tx1"/>
                </a:solidFill>
                <a:latin typeface="Visby Round CF" panose="00000500000000000000" pitchFamily="2" charset="0"/>
              </a:rPr>
              <a:t>Students get a locker for the school year. Bags are kept in lockers during class.</a:t>
            </a:r>
            <a:endParaRPr lang="en-CA" sz="3800" b="0" dirty="0">
              <a:solidFill>
                <a:schemeClr val="tx1"/>
              </a:solidFill>
              <a:latin typeface="Visby Round CF" panose="000005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03CC98-981D-4023-9138-968054722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1346" y="583363"/>
            <a:ext cx="2567068" cy="3505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6B5199A-9A07-1176-7485-0CB03CBAE6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7945" y="583363"/>
            <a:ext cx="3083487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885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727100" y="6392970"/>
            <a:ext cx="3719195" cy="147476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50" spc="-5" dirty="0">
                <a:solidFill>
                  <a:srgbClr val="58595B"/>
                </a:solidFill>
                <a:latin typeface="Gotham-Book"/>
                <a:cs typeface="Gotham-Book"/>
              </a:rPr>
              <a:t>Down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Syndrome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Resource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Foundation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|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lang="en-US" sz="950" spc="-5" dirty="0">
                <a:solidFill>
                  <a:srgbClr val="58595B"/>
                </a:solidFill>
                <a:latin typeface="Gotham-Book"/>
                <a:cs typeface="Gotham-Book"/>
              </a:rPr>
              <a:t>RAC at DSRF</a:t>
            </a:r>
            <a:endParaRPr sz="950" dirty="0">
              <a:latin typeface="Gotham-Book"/>
              <a:cs typeface="Gotham-Book"/>
            </a:endParaRPr>
          </a:p>
        </p:txBody>
      </p:sp>
      <p:pic>
        <p:nvPicPr>
          <p:cNvPr id="2050" name="Picture 2" descr="Clock 10:30 | ClipArt ETC">
            <a:extLst>
              <a:ext uri="{FF2B5EF4-FFF2-40B4-BE49-F238E27FC236}">
                <a16:creationId xmlns:a16="http://schemas.microsoft.com/office/drawing/2014/main" id="{4D79D4E5-7898-82CC-3520-2ADB905E3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46161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E1554A-C732-7B7D-633C-18E1191B9A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75"/>
            <a:ext cx="12192000" cy="6858000"/>
          </a:xfrm>
          <a:prstGeom prst="rect">
            <a:avLst/>
          </a:prstGeom>
        </p:spPr>
      </p:pic>
      <p:pic>
        <p:nvPicPr>
          <p:cNvPr id="2052" name="Picture 4" descr="Snack Clipart Images - Free Download on Freepik">
            <a:extLst>
              <a:ext uri="{FF2B5EF4-FFF2-40B4-BE49-F238E27FC236}">
                <a16:creationId xmlns:a16="http://schemas.microsoft.com/office/drawing/2014/main" id="{E939BD34-E64F-35FB-91FB-2A3297629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798536"/>
            <a:ext cx="32194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ject 3"/>
          <p:cNvSpPr txBox="1"/>
          <p:nvPr/>
        </p:nvSpPr>
        <p:spPr>
          <a:xfrm>
            <a:off x="1389618" y="4638103"/>
            <a:ext cx="8650763" cy="118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800" dirty="0">
                <a:latin typeface="Visby Round CF" panose="00000500000000000000" pitchFamily="2" charset="0"/>
              </a:rPr>
              <a:t>Break is at 10:30 am. Students can have a snack in the classroom.</a:t>
            </a:r>
          </a:p>
        </p:txBody>
      </p:sp>
    </p:spTree>
    <p:extLst>
      <p:ext uri="{BB962C8B-B14F-4D97-AF65-F5344CB8AC3E}">
        <p14:creationId xmlns:p14="http://schemas.microsoft.com/office/powerpoint/2010/main" val="3885242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727100" y="6392970"/>
            <a:ext cx="3719195" cy="147476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50" spc="-5" dirty="0">
                <a:solidFill>
                  <a:srgbClr val="58595B"/>
                </a:solidFill>
                <a:latin typeface="Gotham-Book"/>
                <a:cs typeface="Gotham-Book"/>
              </a:rPr>
              <a:t>Down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Syndrome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Resource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Foundation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|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lang="en-US" sz="950" spc="-5" dirty="0">
                <a:solidFill>
                  <a:srgbClr val="58595B"/>
                </a:solidFill>
                <a:latin typeface="Gotham-Book"/>
                <a:cs typeface="Gotham-Book"/>
              </a:rPr>
              <a:t>RAC at DSRF</a:t>
            </a:r>
            <a:endParaRPr sz="950" dirty="0">
              <a:latin typeface="Gotham-Book"/>
              <a:cs typeface="Gotham-Book"/>
            </a:endParaRPr>
          </a:p>
        </p:txBody>
      </p:sp>
      <p:pic>
        <p:nvPicPr>
          <p:cNvPr id="3074" name="Picture 2" descr="Healthy Choices Clipart - Clipart Suggest">
            <a:extLst>
              <a:ext uri="{FF2B5EF4-FFF2-40B4-BE49-F238E27FC236}">
                <a16:creationId xmlns:a16="http://schemas.microsoft.com/office/drawing/2014/main" id="{9A1C625D-23FB-79A5-0FEA-3BFB97170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295400"/>
            <a:ext cx="3571875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lock 12:00 | ClipArt ETC">
            <a:extLst>
              <a:ext uri="{FF2B5EF4-FFF2-40B4-BE49-F238E27FC236}">
                <a16:creationId xmlns:a16="http://schemas.microsoft.com/office/drawing/2014/main" id="{468025DF-7D19-D04B-D1B0-FE786B8B6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1287151"/>
            <a:ext cx="2786615" cy="278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EAB9980-FB92-6E04-DA82-2C3542157C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" y="0"/>
            <a:ext cx="12192000" cy="6858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09700" y="4452385"/>
            <a:ext cx="9372600" cy="137730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 marR="5080" algn="ctr">
              <a:spcBef>
                <a:spcPts val="820"/>
              </a:spcBef>
            </a:pPr>
            <a:r>
              <a:rPr lang="en-US" sz="3800" spc="-80" dirty="0">
                <a:latin typeface="Visby Round CF"/>
                <a:cs typeface="Visby Round CF"/>
              </a:rPr>
              <a:t>Lunch is at 12:00 pm. </a:t>
            </a:r>
          </a:p>
          <a:p>
            <a:pPr marL="12700" marR="5080" algn="ctr">
              <a:spcBef>
                <a:spcPts val="820"/>
              </a:spcBef>
            </a:pPr>
            <a:r>
              <a:rPr lang="en-US" sz="3800" spc="-80" dirty="0">
                <a:latin typeface="Visby Round CF"/>
                <a:cs typeface="Visby Round CF"/>
              </a:rPr>
              <a:t>Lunch is eaten in the classroom.</a:t>
            </a:r>
            <a:endParaRPr lang="en-CA" sz="3800" dirty="0">
              <a:latin typeface="Visby Round CF"/>
              <a:cs typeface="Visby Round CF"/>
            </a:endParaRPr>
          </a:p>
        </p:txBody>
      </p:sp>
    </p:spTree>
    <p:extLst>
      <p:ext uri="{BB962C8B-B14F-4D97-AF65-F5344CB8AC3E}">
        <p14:creationId xmlns:p14="http://schemas.microsoft.com/office/powerpoint/2010/main" val="2332493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37725" y="396943"/>
            <a:ext cx="642273" cy="436779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727100" y="6392970"/>
            <a:ext cx="3719195" cy="147476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950" spc="-5" dirty="0">
                <a:solidFill>
                  <a:srgbClr val="58595B"/>
                </a:solidFill>
                <a:latin typeface="Gotham-Book"/>
                <a:cs typeface="Gotham-Book"/>
              </a:rPr>
              <a:t>Down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Syndrome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Resource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Foundation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sz="950" dirty="0">
                <a:solidFill>
                  <a:srgbClr val="58595B"/>
                </a:solidFill>
                <a:latin typeface="Gotham-Book"/>
                <a:cs typeface="Gotham-Book"/>
              </a:rPr>
              <a:t>|</a:t>
            </a:r>
            <a:r>
              <a:rPr sz="950" spc="15" dirty="0">
                <a:solidFill>
                  <a:srgbClr val="58595B"/>
                </a:solidFill>
                <a:latin typeface="Gotham-Book"/>
                <a:cs typeface="Gotham-Book"/>
              </a:rPr>
              <a:t> </a:t>
            </a:r>
            <a:r>
              <a:rPr lang="en-US" sz="950" spc="-5" dirty="0">
                <a:solidFill>
                  <a:srgbClr val="58595B"/>
                </a:solidFill>
                <a:latin typeface="Gotham-Book"/>
                <a:cs typeface="Gotham-Book"/>
              </a:rPr>
              <a:t>RAC at DSRF</a:t>
            </a:r>
            <a:endParaRPr sz="950" dirty="0">
              <a:latin typeface="Gotham-Book"/>
              <a:cs typeface="Gotham-Book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88193BE-B7BB-C4D7-35BA-D9E3F92F4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550" y="4236108"/>
            <a:ext cx="8724900" cy="1873427"/>
          </a:xfrm>
        </p:spPr>
        <p:txBody>
          <a:bodyPr>
            <a:normAutofit/>
          </a:bodyPr>
          <a:lstStyle/>
          <a:p>
            <a:pPr algn="ctr"/>
            <a:r>
              <a:rPr lang="en-US" sz="3800" b="0" dirty="0">
                <a:solidFill>
                  <a:schemeClr val="tx1"/>
                </a:solidFill>
                <a:latin typeface="Visby Round CF" panose="00000500000000000000" pitchFamily="2" charset="0"/>
              </a:rPr>
              <a:t>All students help keep the classroom clean and organized. Students get a new job each week.</a:t>
            </a:r>
            <a:endParaRPr lang="en-CA" sz="3800" b="0" dirty="0">
              <a:solidFill>
                <a:schemeClr val="tx1"/>
              </a:solidFill>
              <a:latin typeface="Visby Round CF" panose="0000050000000000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D0A558-DA84-6E0E-594B-EA55F1BEA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565853"/>
            <a:ext cx="2501187" cy="3430447"/>
          </a:xfrm>
          <a:prstGeom prst="rect">
            <a:avLst/>
          </a:prstGeom>
        </p:spPr>
      </p:pic>
      <p:pic>
        <p:nvPicPr>
          <p:cNvPr id="4098" name="Picture 2" descr="Helping Hands Clipart Images – Browse 13,123 Stock Photos, Vectors, and  Video | Adobe Stock">
            <a:extLst>
              <a:ext uri="{FF2B5EF4-FFF2-40B4-BE49-F238E27FC236}">
                <a16:creationId xmlns:a16="http://schemas.microsoft.com/office/drawing/2014/main" id="{49A12D3F-19C3-D18D-8490-4AF7D4586C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204" y="1101521"/>
            <a:ext cx="3200400" cy="240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733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6B2E9C1E78E24B929EFECD8F06EC02" ma:contentTypeVersion="17" ma:contentTypeDescription="Create a new document." ma:contentTypeScope="" ma:versionID="8303507faddd1491008d602cbb8241bd">
  <xsd:schema xmlns:xsd="http://www.w3.org/2001/XMLSchema" xmlns:xs="http://www.w3.org/2001/XMLSchema" xmlns:p="http://schemas.microsoft.com/office/2006/metadata/properties" xmlns:ns2="ff24fa4e-2e11-4d76-aca5-c3f4d22af052" xmlns:ns3="980c71a9-e799-4946-91db-8383a8c865a3" targetNamespace="http://schemas.microsoft.com/office/2006/metadata/properties" ma:root="true" ma:fieldsID="4450832274d7f3db6d3015378a9c6b5e" ns2:_="" ns3:_="">
    <xsd:import namespace="ff24fa4e-2e11-4d76-aca5-c3f4d22af052"/>
    <xsd:import namespace="980c71a9-e799-4946-91db-8383a8c865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4fa4e-2e11-4d76-aca5-c3f4d22af0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6cf1668-7fa7-4488-a761-0c8b53cbb7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0c71a9-e799-4946-91db-8383a8c865a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5ba9a62-66f1-447c-8424-0211191796df}" ma:internalName="TaxCatchAll" ma:showField="CatchAllData" ma:web="980c71a9-e799-4946-91db-8383a8c865a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24fa4e-2e11-4d76-aca5-c3f4d22af052">
      <Terms xmlns="http://schemas.microsoft.com/office/infopath/2007/PartnerControls"/>
    </lcf76f155ced4ddcb4097134ff3c332f>
    <TaxCatchAll xmlns="980c71a9-e799-4946-91db-8383a8c865a3" xsi:nil="true"/>
  </documentManagement>
</p:properties>
</file>

<file path=customXml/itemProps1.xml><?xml version="1.0" encoding="utf-8"?>
<ds:datastoreItem xmlns:ds="http://schemas.openxmlformats.org/officeDocument/2006/customXml" ds:itemID="{5F104026-22DE-41AD-AF1F-1EF88C1C5A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24fa4e-2e11-4d76-aca5-c3f4d22af052"/>
    <ds:schemaRef ds:uri="980c71a9-e799-4946-91db-8383a8c865a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3D6058-67A5-4374-AD61-F671A3476D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4945E6-F349-4D86-82F0-B2D366E00364}">
  <ds:schemaRefs>
    <ds:schemaRef ds:uri="http://schemas.microsoft.com/office/2006/metadata/properties"/>
    <ds:schemaRef ds:uri="http://schemas.microsoft.com/office/infopath/2007/PartnerControls"/>
    <ds:schemaRef ds:uri="ff24fa4e-2e11-4d76-aca5-c3f4d22af052"/>
    <ds:schemaRef ds:uri="980c71a9-e799-4946-91db-8383a8c865a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</TotalTime>
  <Words>313</Words>
  <Application>Microsoft Office PowerPoint</Application>
  <PresentationFormat>Widescreen</PresentationFormat>
  <Paragraphs>32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Calibri</vt:lpstr>
      <vt:lpstr>Gotham-Book</vt:lpstr>
      <vt:lpstr>Visby Round CF</vt:lpstr>
      <vt:lpstr>Office Theme</vt:lpstr>
      <vt:lpstr>PowerPoint Presentation</vt:lpstr>
      <vt:lpstr>PowerPoint Presentation</vt:lpstr>
      <vt:lpstr>RAC is on Mondays and Wednesdays from 9 am – 3 pm. </vt:lpstr>
      <vt:lpstr>PowerPoint Presentation</vt:lpstr>
      <vt:lpstr>PowerPoint Presentation</vt:lpstr>
      <vt:lpstr>Students get a locker for the school year. Bags are kept in lockers during class.</vt:lpstr>
      <vt:lpstr>PowerPoint Presentation</vt:lpstr>
      <vt:lpstr>PowerPoint Presentation</vt:lpstr>
      <vt:lpstr>All students help keep the classroom clean and organized. Students get a new job each week.</vt:lpstr>
      <vt:lpstr>PowerPoint Presentation</vt:lpstr>
      <vt:lpstr>PowerPoint Presentation</vt:lpstr>
      <vt:lpstr>Students use all different kinds of communication. Being kind and curious is important in RAC.</vt:lpstr>
      <vt:lpstr>PowerPoint Presentation</vt:lpstr>
      <vt:lpstr>RAC class is over at 3 pm.  Students' clean-up and head home.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Aja Masters</dc:creator>
  <cp:lastModifiedBy>Aja Masters</cp:lastModifiedBy>
  <cp:revision>15</cp:revision>
  <dcterms:created xsi:type="dcterms:W3CDTF">2022-02-24T01:58:15Z</dcterms:created>
  <dcterms:modified xsi:type="dcterms:W3CDTF">2024-07-26T22:33:23Z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2022-02-22T00:00:00Z</vt:filetime>
  </property>
  <property fmtid="{D5CDD505-2E9C-101B-9397-08002B2CF9AE}" pid="3" name="Creator">
    <vt:lpwstr>Adobe InDesign 17.1 (Macintosh)</vt:lpwstr>
  </property>
  <property fmtid="{D5CDD505-2E9C-101B-9397-08002B2CF9AE}" pid="4" name="LastSaved">
    <vt:filetime>2022-02-24T00:00:00Z</vt:filetime>
  </property>
  <property fmtid="{D5CDD505-2E9C-101B-9397-08002B2CF9AE}" pid="5" name="ContentTypeId">
    <vt:lpwstr>0x010100A06B2E9C1E78E24B929EFECD8F06EC02</vt:lpwstr>
  </property>
  <property fmtid="{D5CDD505-2E9C-101B-9397-08002B2CF9AE}" pid="6" name="MediaServiceImageTags">
    <vt:lpwstr/>
  </property>
</Properties>
</file>